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Libre Franklin"/>
      <p:regular r:id="rId15"/>
      <p:bold r:id="rId16"/>
      <p:italic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-bold.fntdata"/><Relationship Id="rId22" Type="http://schemas.openxmlformats.org/officeDocument/2006/relationships/font" Target="fonts/Overpass-boldItalic.fntdata"/><Relationship Id="rId21" Type="http://schemas.openxmlformats.org/officeDocument/2006/relationships/font" Target="fonts/Overpas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ibreFranklin-regular.fntdata"/><Relationship Id="rId14" Type="http://schemas.openxmlformats.org/officeDocument/2006/relationships/slide" Target="slides/slide10.xml"/><Relationship Id="rId17" Type="http://schemas.openxmlformats.org/officeDocument/2006/relationships/font" Target="fonts/LibreFranklin-italic.fntdata"/><Relationship Id="rId16" Type="http://schemas.openxmlformats.org/officeDocument/2006/relationships/font" Target="fonts/LibreFranklin-bold.fntdata"/><Relationship Id="rId19" Type="http://schemas.openxmlformats.org/officeDocument/2006/relationships/font" Target="fonts/Overpass-regular.fntdata"/><Relationship Id="rId18" Type="http://schemas.openxmlformats.org/officeDocument/2006/relationships/font" Target="fonts/LibreFranklin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1e356ded3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61e356ded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c45903f2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c45903f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copies of documentation - no central source of truth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Threat Model versions - multiple branches of a threat model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1e356ded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1e356de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1e356ded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1e356de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1e356ded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1e356ded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1e356ded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1e356de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1e356ded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1e356de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1e356ded3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1e356ded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1e356ded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1e356de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Bright)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rry night sky with trees&#10;&#10;Description automatically generated with low confidence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88101"/>
            <a:ext cx="9144000" cy="24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 (Dark)" showMasterSp="0">
  <p:cSld name="Title 5 (Dark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-1" y="6349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6 (Bright)" showMasterSp="0">
  <p:cSld name="Title 6 (Bright)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-6350" y="2692400"/>
            <a:ext cx="9156700" cy="2457450"/>
          </a:xfrm>
          <a:custGeom>
            <a:rect b="b" l="l" r="r" t="t"/>
            <a:pathLst>
              <a:path extrusionOk="0" h="3276600" w="12208934">
                <a:moveTo>
                  <a:pt x="6680200" y="1583266"/>
                </a:moveTo>
                <a:lnTo>
                  <a:pt x="8263466" y="0"/>
                </a:lnTo>
                <a:lnTo>
                  <a:pt x="12208934" y="0"/>
                </a:lnTo>
                <a:lnTo>
                  <a:pt x="12208934" y="3276600"/>
                </a:lnTo>
                <a:lnTo>
                  <a:pt x="0" y="3276600"/>
                </a:lnTo>
                <a:lnTo>
                  <a:pt x="0" y="1574800"/>
                </a:lnTo>
                <a:lnTo>
                  <a:pt x="6680200" y="1583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12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6 (Dark)" showMasterSp="0">
  <p:cSld name="Title 6 (Dark)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635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-6350" y="2692400"/>
            <a:ext cx="9156700" cy="2457450"/>
          </a:xfrm>
          <a:custGeom>
            <a:rect b="b" l="l" r="r" t="t"/>
            <a:pathLst>
              <a:path extrusionOk="0" h="3276600" w="12208934">
                <a:moveTo>
                  <a:pt x="6680200" y="1583266"/>
                </a:moveTo>
                <a:lnTo>
                  <a:pt x="8263466" y="0"/>
                </a:lnTo>
                <a:lnTo>
                  <a:pt x="12208934" y="0"/>
                </a:lnTo>
                <a:lnTo>
                  <a:pt x="12208934" y="3276600"/>
                </a:lnTo>
                <a:lnTo>
                  <a:pt x="0" y="3276600"/>
                </a:lnTo>
                <a:lnTo>
                  <a:pt x="0" y="1574800"/>
                </a:lnTo>
                <a:lnTo>
                  <a:pt x="6680200" y="15832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13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" showMasterSp="0">
  <p:cSld name="Master Diagram (Bright)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ctrTitle"/>
          </p:nvPr>
        </p:nvSpPr>
        <p:spPr>
          <a:xfrm>
            <a:off x="794441" y="675564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720690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421" y="1045948"/>
            <a:ext cx="5162554" cy="372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94442" y="2081892"/>
            <a:ext cx="24876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Dark)">
  <p:cSld name="Master Diagram (Dark)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421" y="1045948"/>
            <a:ext cx="5162554" cy="372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>
            <p:ph type="ctrTitle"/>
          </p:nvPr>
        </p:nvSpPr>
        <p:spPr>
          <a:xfrm>
            <a:off x="794441" y="675564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36" y="720690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794442" y="2081892"/>
            <a:ext cx="24876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" showMasterSp="0">
  <p:cSld name="Content 1 (Bright)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ctrTitle"/>
          </p:nvPr>
        </p:nvSpPr>
        <p:spPr>
          <a:xfrm>
            <a:off x="794441" y="143919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432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794442" y="1963238"/>
            <a:ext cx="7875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Dark)">
  <p:cSld name="Content 1 (Dark)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17"/>
          <p:cNvSpPr txBox="1"/>
          <p:nvPr>
            <p:ph type="ctrTitle"/>
          </p:nvPr>
        </p:nvSpPr>
        <p:spPr>
          <a:xfrm>
            <a:off x="794441" y="143919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4324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94442" y="1963238"/>
            <a:ext cx="7875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(Bright)" showMasterSp="0">
  <p:cSld name="Content 2 (Bright)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794441" y="143991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4774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794442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4751615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(Dark)">
  <p:cSld name="Content 2 (Dark)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7863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94442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4751615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Subtitle - Low (Bright)" showMasterSp="0">
  <p:cSld name="Blank + Subtitle - Low (Bright)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813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94441" y="1818292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Dark)" showMasterSp="0">
  <p:cSld name="Title 1 (Dark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tarry night sky with trees&#10;&#10;Description automatically generated with low confidence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88101"/>
            <a:ext cx="9144000" cy="24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Subtitle - Low (Dark)">
  <p:cSld name="Blank + Subtitle - Low (Dark)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813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94441" y="1818292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Medium (Bright)" showMasterSp="0">
  <p:cSld name="Blank - Medium (Bright)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ctrTitle"/>
          </p:nvPr>
        </p:nvSpPr>
        <p:spPr>
          <a:xfrm>
            <a:off x="794441" y="1059151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104427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94441" y="1430666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Medium (Dark)">
  <p:cSld name="Blank - Medium (Dark)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104007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94441" y="1430666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Bright)" showMasterSp="0">
  <p:cSld name="Blank - High (Bright)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type="ctrTitle"/>
          </p:nvPr>
        </p:nvSpPr>
        <p:spPr>
          <a:xfrm>
            <a:off x="794441" y="675835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94441" y="1043039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Dark)">
  <p:cSld name="Blank - High (Dark)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794441" y="1035585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Logo (Bright)" showMasterSp="0">
  <p:cSld name="Blank + Logo (Bright)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Logo (Dark)">
  <p:cSld name="Blank + Logo (Dark)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Bright)" showMasterSp="0">
  <p:cSld name="Blank (Bright)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 (Dark)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1 (Bright)" showMasterSp="0">
  <p:cSld name="Chevron Content 1 (Bright)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4887005" y="1416792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1461918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4883204" y="1894389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00" name="Google Shape;200;p30"/>
          <p:cNvGrpSpPr/>
          <p:nvPr/>
        </p:nvGrpSpPr>
        <p:grpSpPr>
          <a:xfrm>
            <a:off x="-1888861" y="-156651"/>
            <a:ext cx="7642315" cy="5453328"/>
            <a:chOff x="171734" y="769639"/>
            <a:chExt cx="6341118" cy="4525208"/>
          </a:xfrm>
        </p:grpSpPr>
        <p:sp>
          <p:nvSpPr>
            <p:cNvPr id="201" name="Google Shape;201;p30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(Bright)" showMasterSp="0">
  <p:cSld name="Title 2 (Bright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1 (Dark)">
  <p:cSld name="Chevron Content 1 (Dark)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ctrTitle"/>
          </p:nvPr>
        </p:nvSpPr>
        <p:spPr>
          <a:xfrm>
            <a:off x="4887005" y="1416792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61918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883204" y="1894389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09" name="Google Shape;209;p31"/>
          <p:cNvGrpSpPr/>
          <p:nvPr/>
        </p:nvGrpSpPr>
        <p:grpSpPr>
          <a:xfrm>
            <a:off x="-1888861" y="-154831"/>
            <a:ext cx="7642315" cy="5453328"/>
            <a:chOff x="171734" y="769639"/>
            <a:chExt cx="6341118" cy="4525208"/>
          </a:xfrm>
        </p:grpSpPr>
        <p:sp>
          <p:nvSpPr>
            <p:cNvPr id="210" name="Google Shape;210;p31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2 (Bright)" showMasterSp="0">
  <p:cSld name="Chevron Content 2 (Bright)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2"/>
          <p:cNvGrpSpPr/>
          <p:nvPr/>
        </p:nvGrpSpPr>
        <p:grpSpPr>
          <a:xfrm>
            <a:off x="3688392" y="1403110"/>
            <a:ext cx="5689885" cy="4060017"/>
            <a:chOff x="171734" y="769639"/>
            <a:chExt cx="6341118" cy="4525208"/>
          </a:xfrm>
        </p:grpSpPr>
        <p:sp>
          <p:nvSpPr>
            <p:cNvPr id="214" name="Google Shape;214;p32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6" name="Google Shape;216;p32"/>
          <p:cNvSpPr txBox="1"/>
          <p:nvPr>
            <p:ph type="ctrTitle"/>
          </p:nvPr>
        </p:nvSpPr>
        <p:spPr>
          <a:xfrm>
            <a:off x="803378" y="984440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8373" y="1029566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799577" y="1462037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2 (Dark)">
  <p:cSld name="Chevron Content 2 (Dark)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2" name="Google Shape;222;p33"/>
          <p:cNvGrpSpPr/>
          <p:nvPr/>
        </p:nvGrpSpPr>
        <p:grpSpPr>
          <a:xfrm>
            <a:off x="3688392" y="1403110"/>
            <a:ext cx="5689885" cy="4060017"/>
            <a:chOff x="171734" y="769639"/>
            <a:chExt cx="6341118" cy="4525208"/>
          </a:xfrm>
        </p:grpSpPr>
        <p:sp>
          <p:nvSpPr>
            <p:cNvPr id="223" name="Google Shape;223;p33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type="ctrTitle"/>
          </p:nvPr>
        </p:nvSpPr>
        <p:spPr>
          <a:xfrm>
            <a:off x="803378" y="984440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73" y="1029566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99577" y="1462037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1 (Bright)" showMasterSp="0">
  <p:cSld name="Media Content 1 (Bright)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ctrTitle"/>
          </p:nvPr>
        </p:nvSpPr>
        <p:spPr>
          <a:xfrm>
            <a:off x="5198299" y="1416792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95228" y="146893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5194498" y="1894389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33" name="Google Shape;233;p34"/>
          <p:cNvGrpSpPr/>
          <p:nvPr/>
        </p:nvGrpSpPr>
        <p:grpSpPr>
          <a:xfrm>
            <a:off x="-711776" y="865929"/>
            <a:ext cx="5561042" cy="3411645"/>
            <a:chOff x="-949034" y="1154572"/>
            <a:chExt cx="7414722" cy="4548860"/>
          </a:xfrm>
        </p:grpSpPr>
        <p:sp>
          <p:nvSpPr>
            <p:cNvPr id="234" name="Google Shape;234;p34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38" name="Google Shape;238;p34"/>
          <p:cNvSpPr/>
          <p:nvPr>
            <p:ph idx="2" type="pic"/>
          </p:nvPr>
        </p:nvSpPr>
        <p:spPr>
          <a:xfrm>
            <a:off x="-211906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1 (Dark)">
  <p:cSld name="Media Content 1 (Dark)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type="ctrTitle"/>
          </p:nvPr>
        </p:nvSpPr>
        <p:spPr>
          <a:xfrm>
            <a:off x="5198299" y="1416792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228" y="146893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5194498" y="1894389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47" name="Google Shape;247;p35"/>
          <p:cNvGrpSpPr/>
          <p:nvPr/>
        </p:nvGrpSpPr>
        <p:grpSpPr>
          <a:xfrm>
            <a:off x="-711776" y="865929"/>
            <a:ext cx="5561042" cy="3411645"/>
            <a:chOff x="-949034" y="1154572"/>
            <a:chExt cx="7414722" cy="4548860"/>
          </a:xfrm>
        </p:grpSpPr>
        <p:sp>
          <p:nvSpPr>
            <p:cNvPr id="248" name="Google Shape;248;p35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2" name="Google Shape;252;p35"/>
          <p:cNvSpPr/>
          <p:nvPr>
            <p:ph idx="2" type="pic"/>
          </p:nvPr>
        </p:nvSpPr>
        <p:spPr>
          <a:xfrm>
            <a:off x="-211906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2 (Bright)" showMasterSp="0">
  <p:cSld name="Media Content 2 (Bright)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type="ctrTitle"/>
          </p:nvPr>
        </p:nvSpPr>
        <p:spPr>
          <a:xfrm>
            <a:off x="783371" y="1400803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00" y="145294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779570" y="1878400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58" name="Google Shape;258;p36"/>
          <p:cNvGrpSpPr/>
          <p:nvPr/>
        </p:nvGrpSpPr>
        <p:grpSpPr>
          <a:xfrm>
            <a:off x="4311501" y="865928"/>
            <a:ext cx="5561042" cy="3411645"/>
            <a:chOff x="-949034" y="1154572"/>
            <a:chExt cx="7414722" cy="4548860"/>
          </a:xfrm>
        </p:grpSpPr>
        <p:sp>
          <p:nvSpPr>
            <p:cNvPr id="259" name="Google Shape;259;p36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63" name="Google Shape;263;p36"/>
          <p:cNvSpPr/>
          <p:nvPr>
            <p:ph idx="2" type="pic"/>
          </p:nvPr>
        </p:nvSpPr>
        <p:spPr>
          <a:xfrm>
            <a:off x="4811370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2 (Dark)">
  <p:cSld name="Media Content 2 (Dark)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ctrTitle"/>
          </p:nvPr>
        </p:nvSpPr>
        <p:spPr>
          <a:xfrm>
            <a:off x="783371" y="1400803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00" y="145294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779570" y="1878400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71" name="Google Shape;271;p37"/>
          <p:cNvGrpSpPr/>
          <p:nvPr/>
        </p:nvGrpSpPr>
        <p:grpSpPr>
          <a:xfrm>
            <a:off x="4311501" y="865928"/>
            <a:ext cx="5561042" cy="3411645"/>
            <a:chOff x="-949034" y="1154572"/>
            <a:chExt cx="7414722" cy="4548860"/>
          </a:xfrm>
        </p:grpSpPr>
        <p:sp>
          <p:nvSpPr>
            <p:cNvPr id="272" name="Google Shape;272;p37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76" name="Google Shape;276;p37"/>
          <p:cNvSpPr/>
          <p:nvPr>
            <p:ph idx="2" type="pic"/>
          </p:nvPr>
        </p:nvSpPr>
        <p:spPr>
          <a:xfrm>
            <a:off x="4811370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(Dark)" showMasterSp="0">
  <p:cSld name="Title 2 (Dark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(Bright)" showMasterSp="0">
  <p:cSld name="Title 3 (Bright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(Dark)" showMasterSp="0">
  <p:cSld name="Title 3 (Dark)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 (Bright)" showMasterSp="0">
  <p:cSld name="Title 4 (Bright)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 (Dark)" showMasterSp="0">
  <p:cSld name="Title 4 (Dark)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 (Bright)" showMasterSp="0">
  <p:cSld name="Title 5 (Bright)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verpass"/>
              <a:buNone/>
              <a:defRPr b="0" i="0" sz="33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Manual to Automated</a:t>
            </a:r>
            <a:endParaRPr/>
          </a:p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Transition from Manual to Automated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8 - Reporting Requirements</a:t>
            </a:r>
            <a:endParaRPr sz="1820"/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had to send out </a:t>
            </a:r>
            <a:r>
              <a:rPr i="1" lang="en-US" sz="1700"/>
              <a:t>reports</a:t>
            </a:r>
            <a:r>
              <a:rPr i="1" lang="en-US" sz="1700"/>
              <a:t> to different stakeholders that required manual touches for each”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generate the right information for users </a:t>
            </a:r>
            <a:r>
              <a:rPr i="1" lang="en-US" sz="1700">
                <a:solidFill>
                  <a:schemeClr val="accent4"/>
                </a:solidFill>
              </a:rPr>
              <a:t>without having to touch each report</a:t>
            </a:r>
            <a:r>
              <a:rPr i="1" lang="en-US" sz="1700">
                <a:solidFill>
                  <a:schemeClr val="accent4"/>
                </a:solidFill>
              </a:rPr>
              <a:t>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Leverage IriusRisk dashboards to provide critical information to stakeholder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Additional customization can be found in the Analytics Models or by querying the IriusRisk API with a BI tool of your choice.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Custom dashboards automated through the API</a:t>
            </a:r>
            <a:r>
              <a:rPr lang="en-US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Manual Threat Modeling Dilemmas</a:t>
            </a:r>
            <a:r>
              <a:rPr lang="en-US" sz="1820"/>
              <a:t> </a:t>
            </a:r>
            <a:endParaRPr sz="1820"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401325" y="3228350"/>
            <a:ext cx="1864800" cy="6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Multiple Copies of Documentation</a:t>
            </a:r>
            <a:endParaRPr sz="1400"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72" y="1842024"/>
            <a:ext cx="931101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3549" y="1842025"/>
            <a:ext cx="1097700" cy="109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474" y="1709000"/>
            <a:ext cx="1097800" cy="10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2000050" y="3228350"/>
            <a:ext cx="1864800" cy="6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Threat Model Versions</a:t>
            </a:r>
            <a:endParaRPr sz="1400"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3632975" y="3228350"/>
            <a:ext cx="1864800" cy="6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Diagrams &amp; </a:t>
            </a:r>
            <a:endParaRPr sz="14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Artifacts</a:t>
            </a:r>
            <a:endParaRPr sz="1400"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3975" y="1637500"/>
            <a:ext cx="1097800" cy="10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5290475" y="3228350"/>
            <a:ext cx="1864800" cy="6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SME Security Knowledge</a:t>
            </a:r>
            <a:endParaRPr sz="1400"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025" y="1637500"/>
            <a:ext cx="1169300" cy="1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7155275" y="3192600"/>
            <a:ext cx="1864800" cy="6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Process </a:t>
            </a:r>
            <a:endParaRPr sz="14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Preservation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1 - Documentation</a:t>
            </a:r>
            <a:endParaRPr sz="1820"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 we stored documentation on SharePoint but we found that users often had copies they would take offline and use”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preserve the legacy documentation as we migrate into a new platform”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Threats &amp; Controls are centralized in IriusRisk and updated in real time. All reports are stored in UI with real time dashboards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Leverage existing Repos and custom field pointers in IriusRisk to connect existing document storage to IriusRisk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2 - Model Versions</a:t>
            </a:r>
            <a:endParaRPr sz="1820"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it was sometimes difficult to determine who had the latest version of a threat model”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control version history moving forward”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Versioning in IriusRisk guarantees that the model is always on the latest while preserving the </a:t>
            </a:r>
            <a:r>
              <a:rPr lang="en-US" sz="1700"/>
              <a:t>integrity</a:t>
            </a:r>
            <a:r>
              <a:rPr lang="en-US" sz="1700"/>
              <a:t> of previous models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Control versioning with permissions and roles or </a:t>
            </a:r>
            <a:r>
              <a:rPr lang="en-US" sz="1700"/>
              <a:t>programmatically</a:t>
            </a:r>
            <a:r>
              <a:rPr lang="en-US" sz="1700"/>
              <a:t> through the API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3 - Diagrams &amp; Artifacts</a:t>
            </a:r>
            <a:endParaRPr sz="1820"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had a lot of different diagrams associated with our model”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keep new diagrams moving forward and be able to demonstrate a history of review”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The diagram interface always displays the current model while versions protect the previous model.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Artifacts provide the change history on the diagram.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Connect former repos using custom field to current diagrams and artifacts in IriusRisk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4 - SME Security Knowledge</a:t>
            </a:r>
            <a:endParaRPr sz="1820"/>
          </a:p>
        </p:txBody>
      </p:sp>
      <p:sp>
        <p:nvSpPr>
          <p:cNvPr id="327" name="Google Shape;327;p43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had to bring in different specialists to review different parts of the threat model”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scale their knowledge and apply that information </a:t>
            </a:r>
            <a:r>
              <a:rPr i="1" lang="en-US" sz="1700">
                <a:solidFill>
                  <a:schemeClr val="accent4"/>
                </a:solidFill>
              </a:rPr>
              <a:t>consistently</a:t>
            </a:r>
            <a:r>
              <a:rPr i="1" lang="en-US" sz="1700">
                <a:solidFill>
                  <a:schemeClr val="accent4"/>
                </a:solidFill>
              </a:rPr>
              <a:t>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Building a custom library allows for the correct information to be appended in the correct scenario.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This information can be brought in from </a:t>
            </a:r>
            <a:r>
              <a:rPr lang="en-US" sz="1700"/>
              <a:t>existing threat models or threat repos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Libraries can be added to as you threat model to ensure that new threats are added timely.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5 - Process Preservation</a:t>
            </a:r>
            <a:endParaRPr sz="1820"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worked really hard to build a good process for creating threat models”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take our current process and sustain it using a scalable automated product”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IriusRisk Customer Success will work with you to review process and build a workflow within IriusRisk that preserves the best parts of your process while leveraging new features of IriusRisk to scale and automate your threat modeling functions.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6 - Documented Security Requirements</a:t>
            </a:r>
            <a:endParaRPr sz="1820"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leveraged spreadsheets with questions and requirements to collect </a:t>
            </a:r>
            <a:r>
              <a:rPr i="1" lang="en-US" sz="1700"/>
              <a:t>information</a:t>
            </a:r>
            <a:r>
              <a:rPr i="1" lang="en-US" sz="1700"/>
              <a:t>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keep our current requirements but get users to interact with those items in IriusRisk”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IriusRisk architecture &amp; component questionnaires can be used to pull information from users during project setup or during diagramming.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These Q&amp;As can then be used to introduce additional risk or mark controls as implemented</a:t>
            </a:r>
            <a:r>
              <a:rPr lang="en-US" sz="1700"/>
              <a:t>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20"/>
              <a:t>Use Case 7 - Internal Security Standard</a:t>
            </a:r>
            <a:endParaRPr sz="1820"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794450" y="1430800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/>
              <a:t>“Before using IriusRisk, we had to attest that an application met internal security requirements before moving to production”</a:t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US" sz="1700">
                <a:solidFill>
                  <a:schemeClr val="accent4"/>
                </a:solidFill>
              </a:rPr>
              <a:t>“We need to figure out how to demonstrate compliance to our internal standards as a part of a our threat modeling process”</a:t>
            </a:r>
            <a:endParaRPr i="1" sz="17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0850" y="2406826"/>
            <a:ext cx="822300" cy="8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273275" y="1652175"/>
            <a:ext cx="3237300" cy="302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Attaching internal or industry standards to countermeasures within IriusRisk can provide for measuring compliance of a threat model in real time.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700"/>
              <a:t>Leverage the API to attach internal requirements to default and custom content to view the compliance state at any time. 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riusRisk Master Template">
  <a:themeElements>
    <a:clrScheme name="IriusRisk2022">
      <a:dk1>
        <a:srgbClr val="5D6566"/>
      </a:dk1>
      <a:lt1>
        <a:srgbClr val="1C2020"/>
      </a:lt1>
      <a:dk2>
        <a:srgbClr val="CACBCC"/>
      </a:dk2>
      <a:lt2>
        <a:srgbClr val="939899"/>
      </a:lt2>
      <a:accent1>
        <a:srgbClr val="F3F3F5"/>
      </a:accent1>
      <a:accent2>
        <a:srgbClr val="043647"/>
      </a:accent2>
      <a:accent3>
        <a:srgbClr val="33B8CC"/>
      </a:accent3>
      <a:accent4>
        <a:srgbClr val="6FC0AB"/>
      </a:accent4>
      <a:accent5>
        <a:srgbClr val="D3D328"/>
      </a:accent5>
      <a:accent6>
        <a:srgbClr val="D9D9D6"/>
      </a:accent6>
      <a:hlink>
        <a:srgbClr val="33B8CC"/>
      </a:hlink>
      <a:folHlink>
        <a:srgbClr val="0436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